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9C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69" autoAdjust="0"/>
    <p:restoredTop sz="94660"/>
  </p:normalViewPr>
  <p:slideViewPr>
    <p:cSldViewPr snapToGrid="0">
      <p:cViewPr>
        <p:scale>
          <a:sx n="150" d="100"/>
          <a:sy n="150" d="100"/>
        </p:scale>
        <p:origin x="-1560" y="376"/>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8" rIns="96657" bIns="48328" rtlCol="0"/>
          <a:lstStyle>
            <a:lvl1pPr algn="l">
              <a:defRPr sz="1300"/>
            </a:lvl1pPr>
          </a:lstStyle>
          <a:p>
            <a:endParaRPr/>
          </a:p>
        </p:txBody>
      </p:sp>
      <p:sp>
        <p:nvSpPr>
          <p:cNvPr id="3" name="Date Placeholder 2"/>
          <p:cNvSpPr>
            <a:spLocks noGrp="1"/>
          </p:cNvSpPr>
          <p:nvPr>
            <p:ph type="dt" sz="quarter" idx="1"/>
          </p:nvPr>
        </p:nvSpPr>
        <p:spPr>
          <a:xfrm>
            <a:off x="4143588" y="0"/>
            <a:ext cx="3169920" cy="481728"/>
          </a:xfrm>
          <a:prstGeom prst="rect">
            <a:avLst/>
          </a:prstGeom>
        </p:spPr>
        <p:txBody>
          <a:bodyPr vert="horz" lIns="96657" tIns="48328" rIns="96657" bIns="48328" rtlCol="0"/>
          <a:lstStyle>
            <a:lvl1pPr algn="r">
              <a:defRPr sz="1300"/>
            </a:lvl1pPr>
          </a:lstStyle>
          <a:p>
            <a:fld id="{38D6FE3C-34D8-4B4B-9273-D907B0A3B964}" type="datetimeFigureOut">
              <a:rPr lang="en-US"/>
              <a:pPr/>
              <a:t>11/10/2016</a:t>
            </a:fld>
            <a:endParaRPr/>
          </a:p>
        </p:txBody>
      </p:sp>
      <p:sp>
        <p:nvSpPr>
          <p:cNvPr id="4" name="Footer Placeholder 3"/>
          <p:cNvSpPr>
            <a:spLocks noGrp="1"/>
          </p:cNvSpPr>
          <p:nvPr>
            <p:ph type="ftr" sz="quarter" idx="2"/>
          </p:nvPr>
        </p:nvSpPr>
        <p:spPr>
          <a:xfrm>
            <a:off x="0" y="9119474"/>
            <a:ext cx="3169920" cy="481727"/>
          </a:xfrm>
          <a:prstGeom prst="rect">
            <a:avLst/>
          </a:prstGeom>
        </p:spPr>
        <p:txBody>
          <a:bodyPr vert="horz" lIns="96657" tIns="48328" rIns="96657" bIns="48328" rtlCol="0" anchor="b"/>
          <a:lstStyle>
            <a:lvl1pPr algn="l">
              <a:defRPr sz="1300"/>
            </a:lvl1pPr>
          </a:lstStyle>
          <a:p>
            <a:endParaRPr/>
          </a:p>
        </p:txBody>
      </p:sp>
      <p:sp>
        <p:nvSpPr>
          <p:cNvPr id="5" name="Slide Number Placeholder 4"/>
          <p:cNvSpPr>
            <a:spLocks noGrp="1"/>
          </p:cNvSpPr>
          <p:nvPr>
            <p:ph type="sldNum" sz="quarter" idx="3"/>
          </p:nvPr>
        </p:nvSpPr>
        <p:spPr>
          <a:xfrm>
            <a:off x="4143588" y="9119474"/>
            <a:ext cx="3169920" cy="481727"/>
          </a:xfrm>
          <a:prstGeom prst="rect">
            <a:avLst/>
          </a:prstGeom>
        </p:spPr>
        <p:txBody>
          <a:bodyPr vert="horz" lIns="96657" tIns="48328" rIns="96657" bIns="48328" rtlCol="0" anchor="b"/>
          <a:lstStyle>
            <a:lvl1pPr algn="r">
              <a:defRPr sz="1300"/>
            </a:lvl1pPr>
          </a:lstStyle>
          <a:p>
            <a:fld id="{E169A89D-734B-4FAD-B6E7-2B864E72E489}" type="slidenum">
              <a:rPr/>
              <a:pPr/>
              <a:t>0</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8" rIns="96657" bIns="48328" rtlCol="0"/>
          <a:lstStyle>
            <a:lvl1pPr algn="l">
              <a:defRPr sz="1300"/>
            </a:lvl1pPr>
          </a:lstStyle>
          <a:p>
            <a:endParaRPr/>
          </a:p>
        </p:txBody>
      </p:sp>
      <p:sp>
        <p:nvSpPr>
          <p:cNvPr id="3" name="Date Placeholder 2"/>
          <p:cNvSpPr>
            <a:spLocks noGrp="1"/>
          </p:cNvSpPr>
          <p:nvPr>
            <p:ph type="dt" idx="1"/>
          </p:nvPr>
        </p:nvSpPr>
        <p:spPr>
          <a:xfrm>
            <a:off x="4143588" y="0"/>
            <a:ext cx="3169920" cy="481728"/>
          </a:xfrm>
          <a:prstGeom prst="rect">
            <a:avLst/>
          </a:prstGeom>
        </p:spPr>
        <p:txBody>
          <a:bodyPr vert="horz" lIns="96657" tIns="48328" rIns="96657" bIns="48328" rtlCol="0"/>
          <a:lstStyle>
            <a:lvl1pPr algn="r">
              <a:defRPr sz="1300"/>
            </a:lvl1pPr>
          </a:lstStyle>
          <a:p>
            <a:fld id="{1D0FF5F4-5691-49AF-9E16-FB22826F7264}" type="datetimeFigureOut">
              <a:rPr lang="en-US"/>
              <a:pPr/>
              <a:t>11/10/2016</a:t>
            </a:fld>
            <a:endParaRPr/>
          </a:p>
        </p:txBody>
      </p:sp>
      <p:sp>
        <p:nvSpPr>
          <p:cNvPr id="4" name="Slide Image Placeholder 3"/>
          <p:cNvSpPr>
            <a:spLocks noGrp="1" noRot="1" noChangeAspect="1"/>
          </p:cNvSpPr>
          <p:nvPr>
            <p:ph type="sldImg" idx="2"/>
          </p:nvPr>
        </p:nvSpPr>
        <p:spPr>
          <a:xfrm>
            <a:off x="1560513" y="1200150"/>
            <a:ext cx="4194175" cy="3240088"/>
          </a:xfrm>
          <a:prstGeom prst="rect">
            <a:avLst/>
          </a:prstGeom>
          <a:noFill/>
          <a:ln w="12700">
            <a:solidFill>
              <a:prstClr val="black"/>
            </a:solidFill>
          </a:ln>
        </p:spPr>
        <p:txBody>
          <a:bodyPr vert="horz" lIns="96657" tIns="48328" rIns="96657" bIns="48328" rtlCol="0" anchor="ctr"/>
          <a:lstStyle/>
          <a:p>
            <a:endParaRPr/>
          </a:p>
        </p:txBody>
      </p:sp>
      <p:sp>
        <p:nvSpPr>
          <p:cNvPr id="5" name="Notes Placeholder 4"/>
          <p:cNvSpPr>
            <a:spLocks noGrp="1"/>
          </p:cNvSpPr>
          <p:nvPr>
            <p:ph type="body" sz="quarter" idx="3"/>
          </p:nvPr>
        </p:nvSpPr>
        <p:spPr>
          <a:xfrm>
            <a:off x="731520" y="4620578"/>
            <a:ext cx="5852160" cy="3780472"/>
          </a:xfrm>
          <a:prstGeom prst="rect">
            <a:avLst/>
          </a:prstGeom>
        </p:spPr>
        <p:txBody>
          <a:bodyPr vert="horz" lIns="96657" tIns="48328" rIns="96657" bIns="48328"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9119474"/>
            <a:ext cx="3169920" cy="481727"/>
          </a:xfrm>
          <a:prstGeom prst="rect">
            <a:avLst/>
          </a:prstGeom>
        </p:spPr>
        <p:txBody>
          <a:bodyPr vert="horz" lIns="96657" tIns="48328" rIns="96657" bIns="48328" rtlCol="0" anchor="b"/>
          <a:lstStyle>
            <a:lvl1pPr algn="l">
              <a:defRPr sz="1300"/>
            </a:lvl1pPr>
          </a:lstStyle>
          <a:p>
            <a:endParaRPr/>
          </a:p>
        </p:txBody>
      </p:sp>
      <p:sp>
        <p:nvSpPr>
          <p:cNvPr id="7" name="Slide Number Placeholder 6"/>
          <p:cNvSpPr>
            <a:spLocks noGrp="1"/>
          </p:cNvSpPr>
          <p:nvPr>
            <p:ph type="sldNum" sz="quarter" idx="5"/>
          </p:nvPr>
        </p:nvSpPr>
        <p:spPr>
          <a:xfrm>
            <a:off x="4143588" y="9119474"/>
            <a:ext cx="3169920" cy="481727"/>
          </a:xfrm>
          <a:prstGeom prst="rect">
            <a:avLst/>
          </a:prstGeom>
        </p:spPr>
        <p:txBody>
          <a:bodyPr vert="horz" lIns="96657" tIns="48328" rIns="96657" bIns="48328" rtlCol="0" anchor="b"/>
          <a:lstStyle>
            <a:lvl1pPr algn="r">
              <a:defRPr sz="1300"/>
            </a:lvl1pPr>
          </a:lstStyle>
          <a:p>
            <a:fld id="{952A89D7-7603-4ECB-ADF6-F6CF2BE4F401}" type="slidenum">
              <a:rPr/>
              <a:p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cxnSp>
        <p:nvCxnSpPr>
          <p:cNvPr id="3" name="Straight Connector 2"/>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lumMod val="65000"/>
                    <a:lumOff val="3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a:t>
            </a:r>
            <a:br>
              <a:rPr/>
            </a:br>
            <a:r>
              <a:rP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cxnSp>
        <p:nvCxnSpPr>
          <p:cNvPr id="8" name="Straight Connector 7"/>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32" name="Rectangle 31"/>
          <p:cNvSpPr/>
          <p:nvPr userDrawn="1"/>
        </p:nvSpPr>
        <p:spPr>
          <a:xfrm>
            <a:off x="3849624" y="685800"/>
            <a:ext cx="2450592" cy="395039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9" name="Straight Connector 2"/>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pPr/>
              <a:t>11/10/2016</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pPr/>
              <a:t>‹#›</a:t>
            </a:fld>
            <a:endParaRPr/>
          </a:p>
        </p:txBody>
      </p:sp>
      <p:sp>
        <p:nvSpPr>
          <p:cNvPr id="7" name="Rectangle 6"/>
          <p:cNvSpPr/>
          <p:nvPr/>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dirty="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dirty="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p:txBody>
          <a:bodyPr/>
          <a:lstStyle/>
          <a:p>
            <a:r>
              <a:rPr lang="en-US" sz="2400" i="1" dirty="0">
                <a:solidFill>
                  <a:srgbClr val="069CBA"/>
                </a:solidFill>
              </a:rPr>
              <a:t>The Institute for </a:t>
            </a:r>
            <a:r>
              <a:rPr lang="en-US" sz="2400" b="1" dirty="0">
                <a:solidFill>
                  <a:srgbClr val="069CBA"/>
                </a:solidFill>
              </a:rPr>
              <a:t>Basic Judaism</a:t>
            </a:r>
          </a:p>
          <a:p>
            <a:r>
              <a:rPr lang="en-US" sz="2000" b="1" i="1" dirty="0">
                <a:solidFill>
                  <a:srgbClr val="069CBA"/>
                </a:solidFill>
              </a:rPr>
              <a:t>2016-2017</a:t>
            </a:r>
            <a:endParaRPr lang="en-US" sz="2800" b="1" dirty="0">
              <a:solidFill>
                <a:srgbClr val="069CBA"/>
              </a:solidFill>
            </a:endParaRPr>
          </a:p>
        </p:txBody>
      </p:sp>
      <p:sp>
        <p:nvSpPr>
          <p:cNvPr id="16" name="Text Placeholder 15"/>
          <p:cNvSpPr>
            <a:spLocks noGrp="1"/>
          </p:cNvSpPr>
          <p:nvPr>
            <p:ph type="body" sz="quarter" idx="14"/>
          </p:nvPr>
        </p:nvSpPr>
        <p:spPr>
          <a:xfrm>
            <a:off x="400835" y="5053119"/>
            <a:ext cx="2449512" cy="266486"/>
          </a:xfrm>
        </p:spPr>
        <p:txBody>
          <a:bodyPr/>
          <a:lstStyle/>
          <a:p>
            <a:r>
              <a:rPr lang="en-US" i="1" dirty="0">
                <a:solidFill>
                  <a:schemeClr val="tx2"/>
                </a:solidFill>
              </a:rPr>
              <a:t>The Institute for </a:t>
            </a:r>
            <a:br>
              <a:rPr lang="en-US" i="1" dirty="0">
                <a:solidFill>
                  <a:schemeClr val="tx2"/>
                </a:solidFill>
              </a:rPr>
            </a:br>
            <a:r>
              <a:rPr lang="en-US" b="1" dirty="0">
                <a:solidFill>
                  <a:schemeClr val="tx2"/>
                </a:solidFill>
              </a:rPr>
              <a:t>Basic Judaism</a:t>
            </a:r>
          </a:p>
        </p:txBody>
      </p:sp>
      <p:sp>
        <p:nvSpPr>
          <p:cNvPr id="17" name="Text Placeholder 16"/>
          <p:cNvSpPr>
            <a:spLocks noGrp="1"/>
          </p:cNvSpPr>
          <p:nvPr>
            <p:ph type="body" sz="quarter" idx="15"/>
          </p:nvPr>
        </p:nvSpPr>
        <p:spPr>
          <a:xfrm>
            <a:off x="400835" y="5547602"/>
            <a:ext cx="2449512" cy="1178406"/>
          </a:xfrm>
        </p:spPr>
        <p:txBody>
          <a:bodyPr/>
          <a:lstStyle/>
          <a:p>
            <a:r>
              <a:rPr lang="en-US" dirty="0">
                <a:solidFill>
                  <a:schemeClr val="tx2"/>
                </a:solidFill>
              </a:rPr>
              <a:t>For more information contact</a:t>
            </a:r>
            <a:br>
              <a:rPr lang="en-US" dirty="0">
                <a:solidFill>
                  <a:schemeClr val="tx2"/>
                </a:solidFill>
              </a:rPr>
            </a:br>
            <a:r>
              <a:rPr lang="en-US" dirty="0">
                <a:solidFill>
                  <a:schemeClr val="tx2"/>
                </a:solidFill>
              </a:rPr>
              <a:t>Rabbi Richard Plavin, Director</a:t>
            </a:r>
            <a:br>
              <a:rPr lang="en-US" dirty="0">
                <a:solidFill>
                  <a:schemeClr val="tx2"/>
                </a:solidFill>
              </a:rPr>
            </a:br>
            <a:r>
              <a:rPr lang="en-US" dirty="0">
                <a:solidFill>
                  <a:schemeClr val="tx2"/>
                </a:solidFill>
              </a:rPr>
              <a:t>(860) 573-4503</a:t>
            </a:r>
          </a:p>
          <a:p>
            <a:r>
              <a:rPr lang="en-US" dirty="0" err="1">
                <a:solidFill>
                  <a:schemeClr val="tx2"/>
                </a:solidFill>
              </a:rPr>
              <a:t>riplavin@gmail.com</a:t>
            </a:r>
            <a:br>
              <a:rPr lang="en-US" dirty="0">
                <a:solidFill>
                  <a:schemeClr val="tx2"/>
                </a:solidFill>
              </a:rPr>
            </a:br>
            <a:endParaRPr lang="en-US" dirty="0">
              <a:solidFill>
                <a:schemeClr val="tx2"/>
              </a:solidFill>
            </a:endParaRPr>
          </a:p>
        </p:txBody>
      </p:sp>
      <p:sp>
        <p:nvSpPr>
          <p:cNvPr id="20" name="Text Placeholder 19"/>
          <p:cNvSpPr>
            <a:spLocks noGrp="1"/>
          </p:cNvSpPr>
          <p:nvPr>
            <p:ph type="body" sz="quarter" idx="18"/>
          </p:nvPr>
        </p:nvSpPr>
        <p:spPr>
          <a:xfrm>
            <a:off x="428131" y="6821537"/>
            <a:ext cx="2449512" cy="448347"/>
          </a:xfrm>
        </p:spPr>
        <p:txBody>
          <a:bodyPr/>
          <a:lstStyle/>
          <a:p>
            <a:r>
              <a:rPr lang="en-US" dirty="0">
                <a:solidFill>
                  <a:schemeClr val="tx2"/>
                </a:solidFill>
              </a:rPr>
              <a:t>www.ibjewish.org</a:t>
            </a:r>
          </a:p>
        </p:txBody>
      </p:sp>
      <p:sp>
        <p:nvSpPr>
          <p:cNvPr id="21" name="Text Placeholder 20"/>
          <p:cNvSpPr>
            <a:spLocks noGrp="1"/>
          </p:cNvSpPr>
          <p:nvPr>
            <p:ph type="body" sz="quarter" idx="19"/>
          </p:nvPr>
        </p:nvSpPr>
        <p:spPr>
          <a:xfrm>
            <a:off x="457200" y="622006"/>
            <a:ext cx="2354239" cy="4045528"/>
          </a:xfrm>
          <a:ln>
            <a:solidFill>
              <a:schemeClr val="bg1"/>
            </a:solidFill>
          </a:ln>
        </p:spPr>
        <p:txBody>
          <a:bodyPr/>
          <a:lstStyle/>
          <a:p>
            <a:r>
              <a:rPr lang="en-US" sz="1200" b="1" dirty="0">
                <a:solidFill>
                  <a:schemeClr val="tx2"/>
                </a:solidFill>
              </a:rPr>
              <a:t>Introduction to Judaism </a:t>
            </a:r>
            <a:br>
              <a:rPr lang="en-US" sz="1200" b="1" dirty="0">
                <a:solidFill>
                  <a:schemeClr val="tx2"/>
                </a:solidFill>
              </a:rPr>
            </a:br>
            <a:r>
              <a:rPr lang="en-US" sz="1200" dirty="0">
                <a:solidFill>
                  <a:schemeClr val="tx2"/>
                </a:solidFill>
              </a:rPr>
              <a:t>is a pathway for the adult learner who wishes to discover or deepen Jewish knowledge. In 20 sessions we will provide a journey into Jewish spirituality, thought, ritual and culture. We will also discuss the scope of Jewish history, the meaning of Jewish peoplehood, Jewish diversity and the importance of Israel to the Jewish people. </a:t>
            </a:r>
          </a:p>
        </p:txBody>
      </p:sp>
      <p:sp>
        <p:nvSpPr>
          <p:cNvPr id="22" name="Text Placeholder 16"/>
          <p:cNvSpPr txBox="1">
            <a:spLocks/>
          </p:cNvSpPr>
          <p:nvPr/>
        </p:nvSpPr>
        <p:spPr>
          <a:xfrm>
            <a:off x="7102282" y="2083342"/>
            <a:ext cx="2449512" cy="1489592"/>
          </a:xfrm>
          <a:prstGeom prst="rect">
            <a:avLst/>
          </a:prstGeom>
        </p:spPr>
        <p:txBody>
          <a:bodyPr vert="horz" lIns="91440" tIns="45720" rIns="91440" bIns="45720" rtlCol="0" anchor="t">
            <a:noAutofit/>
          </a:bodyPr>
          <a:lstStyle>
            <a:lvl1pPr marL="0" indent="0" algn="ctr" defTabSz="1005840" rtl="0" eaLnBrk="1" latinLnBrk="0" hangingPunct="1">
              <a:lnSpc>
                <a:spcPct val="100000"/>
              </a:lnSpc>
              <a:spcBef>
                <a:spcPts val="0"/>
              </a:spcBef>
              <a:buFont typeface="Arial" panose="020B0604020202020204" pitchFamily="34" charset="0"/>
              <a:buNone/>
              <a:defRPr sz="1100" kern="1200">
                <a:solidFill>
                  <a:schemeClr val="tx1"/>
                </a:solidFill>
                <a:latin typeface="+mn-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en-US" sz="1200" b="1" dirty="0">
                <a:solidFill>
                  <a:schemeClr val="tx2"/>
                </a:solidFill>
              </a:rPr>
              <a:t>An Introduction to </a:t>
            </a:r>
            <a:br>
              <a:rPr lang="en-US" sz="1200" b="1" dirty="0">
                <a:solidFill>
                  <a:schemeClr val="tx2"/>
                </a:solidFill>
              </a:rPr>
            </a:br>
            <a:r>
              <a:rPr lang="en-US" sz="1200" b="1" dirty="0">
                <a:solidFill>
                  <a:schemeClr val="tx2"/>
                </a:solidFill>
              </a:rPr>
              <a:t>Judaism Program serving Central Connecticut</a:t>
            </a:r>
          </a:p>
          <a:p>
            <a:endParaRPr lang="en-US" sz="1000" b="1" dirty="0">
              <a:solidFill>
                <a:schemeClr val="tx2"/>
              </a:solidFill>
            </a:endParaRPr>
          </a:p>
          <a:p>
            <a:r>
              <a:rPr lang="en-US" sz="1000" b="1" dirty="0">
                <a:solidFill>
                  <a:schemeClr val="tx2"/>
                </a:solidFill>
              </a:rPr>
              <a:t>Offered in partnership with the Miller Introduction to </a:t>
            </a:r>
            <a:br>
              <a:rPr lang="en-US" sz="1000" b="1" dirty="0">
                <a:solidFill>
                  <a:schemeClr val="tx2"/>
                </a:solidFill>
              </a:rPr>
            </a:br>
            <a:r>
              <a:rPr lang="en-US" sz="1000" b="1" dirty="0">
                <a:solidFill>
                  <a:schemeClr val="tx2"/>
                </a:solidFill>
              </a:rPr>
              <a:t>Judaism Program at </a:t>
            </a:r>
            <a:br>
              <a:rPr lang="en-US" sz="1000" b="1" dirty="0">
                <a:solidFill>
                  <a:schemeClr val="tx2"/>
                </a:solidFill>
              </a:rPr>
            </a:br>
            <a:r>
              <a:rPr lang="en-US" sz="1000" b="1" dirty="0">
                <a:solidFill>
                  <a:schemeClr val="tx2"/>
                </a:solidFill>
              </a:rPr>
              <a:t>American Jewish University</a:t>
            </a:r>
          </a:p>
          <a:p>
            <a:endParaRPr lang="en-US" sz="1000" b="1" dirty="0">
              <a:solidFill>
                <a:schemeClr val="tx2"/>
              </a:solidFill>
            </a:endParaRPr>
          </a:p>
        </p:txBody>
      </p:sp>
      <p:sp>
        <p:nvSpPr>
          <p:cNvPr id="7" name="Rectangle 6"/>
          <p:cNvSpPr/>
          <p:nvPr/>
        </p:nvSpPr>
        <p:spPr>
          <a:xfrm>
            <a:off x="3756546" y="588645"/>
            <a:ext cx="2514600" cy="6263253"/>
          </a:xfrm>
          <a:prstGeom prst="rect">
            <a:avLst/>
          </a:prstGeom>
        </p:spPr>
        <p:txBody>
          <a:bodyPr wrap="square" anchor="t">
            <a:spAutoFit/>
          </a:bodyPr>
          <a:lstStyle/>
          <a:p>
            <a:r>
              <a:rPr lang="EN-US" sz="1600" dirty="0">
                <a:solidFill>
                  <a:schemeClr val="accent1"/>
                </a:solidFill>
              </a:rPr>
              <a:t>Where and when will classes meet?</a:t>
            </a:r>
            <a:endParaRPr lang="EN-US" sz="1600" dirty="0"/>
          </a:p>
          <a:p>
            <a:r>
              <a:rPr lang="EN-US" sz="1100" dirty="0"/>
              <a:t>Classes will meet at area Conservative synagogues. The first five sessions will meet at Emanuel, followed by Beth El, B'nai </a:t>
            </a:r>
            <a:r>
              <a:rPr lang="EN-US" sz="1100" dirty="0" err="1"/>
              <a:t>Tikvoh</a:t>
            </a:r>
            <a:r>
              <a:rPr lang="EN-US" sz="1100" dirty="0"/>
              <a:t> </a:t>
            </a:r>
            <a:r>
              <a:rPr lang="EN-US" sz="1100" dirty="0" err="1"/>
              <a:t>Sholom</a:t>
            </a:r>
            <a:r>
              <a:rPr lang="EN-US" sz="1100" dirty="0"/>
              <a:t> and Beth </a:t>
            </a:r>
            <a:r>
              <a:rPr lang="EN-US" sz="1100" dirty="0" err="1"/>
              <a:t>Sholom</a:t>
            </a:r>
            <a:r>
              <a:rPr lang="EN-US" sz="1100" dirty="0"/>
              <a:t> B'nai Israel. </a:t>
            </a:r>
            <a:endParaRPr lang="en-US" sz="1100" dirty="0"/>
          </a:p>
          <a:p>
            <a:endParaRPr lang="en-US" sz="1100" dirty="0"/>
          </a:p>
          <a:p>
            <a:r>
              <a:rPr lang="EN-US" sz="1100" dirty="0"/>
              <a:t>The program will meet on 21 Thursday evenings beginning on </a:t>
            </a:r>
            <a:r>
              <a:rPr lang="EN-US" sz="1100" b="1" dirty="0"/>
              <a:t>October 20, 2016</a:t>
            </a:r>
            <a:r>
              <a:rPr lang="EN-US" sz="1100" dirty="0"/>
              <a:t>. The introduction to Judaism module meets from 7:35 – 9:15 PM. </a:t>
            </a:r>
          </a:p>
          <a:p>
            <a:endParaRPr lang="en-US" sz="1100" dirty="0"/>
          </a:p>
          <a:p>
            <a:r>
              <a:rPr lang="EN-US" sz="1100" dirty="0"/>
              <a:t>From December 1, 2016 until February 9, 2017, a beginners Hebrew reading module will be added, meeting from 6:30 -7:25 PM. (Cost will depend upon number of registrants.)</a:t>
            </a:r>
          </a:p>
          <a:p>
            <a:endParaRPr lang="en-US" sz="1100" dirty="0"/>
          </a:p>
          <a:p>
            <a:r>
              <a:rPr lang="EN-US" sz="1100" b="1" dirty="0">
                <a:solidFill>
                  <a:schemeClr val="accent1"/>
                </a:solidFill>
              </a:rPr>
              <a:t>Program Fees: </a:t>
            </a:r>
            <a:endParaRPr lang="EN-US" sz="1100" dirty="0"/>
          </a:p>
          <a:p>
            <a:r>
              <a:rPr lang="EN-US" sz="1000" dirty="0"/>
              <a:t>$295 per participant. Significant others and full-time students will receive a 50% discount. Students who have registered for the course in prior years will receive a 30% discount.</a:t>
            </a:r>
          </a:p>
          <a:p>
            <a:endParaRPr lang="en-US" sz="1000" dirty="0"/>
          </a:p>
          <a:p>
            <a:r>
              <a:rPr lang="EN-US" sz="900" dirty="0"/>
              <a:t>There will be required readings. Many will be from texts you will want to acquire. Some readings will be provided as handouts.</a:t>
            </a:r>
          </a:p>
          <a:p>
            <a:endParaRPr lang="en-US" sz="900" dirty="0"/>
          </a:p>
          <a:p>
            <a:r>
              <a:rPr lang="EN-US" sz="900" dirty="0"/>
              <a:t>There will be an additional fee for the Hebrew reading module based on the number of students. </a:t>
            </a:r>
          </a:p>
          <a:p>
            <a:endParaRPr lang="en-US" sz="1000" dirty="0"/>
          </a:p>
          <a:p>
            <a:r>
              <a:rPr lang="EN-US" sz="900" dirty="0"/>
              <a:t>Special arrangements may be made for reasons of financial need. Contact Rabbi Plavin to discuss your need confidentially. </a:t>
            </a:r>
          </a:p>
          <a:p>
            <a:r>
              <a:rPr lang="EN-US" sz="1100" dirty="0"/>
              <a:t> </a:t>
            </a:r>
          </a:p>
        </p:txBody>
      </p:sp>
      <p:pic>
        <p:nvPicPr>
          <p:cNvPr id="1026" name="Picture 2" descr="http://vehlow.files.wordpress.com/2009/05/torah3-full.jpeg?w=600"/>
          <p:cNvPicPr>
            <a:picLocks noChangeAspect="1" noChangeArrowheads="1"/>
          </p:cNvPicPr>
          <p:nvPr/>
        </p:nvPicPr>
        <p:blipFill rotWithShape="1">
          <a:blip r:embed="rId2">
            <a:extLst>
              <a:ext uri="{28A0092B-C50C-407E-A947-70E740481C1C}">
                <a14:useLocalDpi xmlns:a14="http://schemas.microsoft.com/office/drawing/2010/main" val="0"/>
              </a:ext>
            </a:extLst>
          </a:blip>
          <a:srcRect t="5150" b="16381"/>
          <a:stretch/>
        </p:blipFill>
        <p:spPr bwMode="auto">
          <a:xfrm>
            <a:off x="7102353" y="3500967"/>
            <a:ext cx="2415574" cy="2527300"/>
          </a:xfrm>
          <a:prstGeom prst="rect">
            <a:avLst/>
          </a:prstGeom>
          <a:noFill/>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Lst>
        </p:spPr>
      </p:pic>
      <p:sp>
        <p:nvSpPr>
          <p:cNvPr id="2" name="TextBox 1"/>
          <p:cNvSpPr txBox="1"/>
          <p:nvPr/>
        </p:nvSpPr>
        <p:spPr>
          <a:xfrm>
            <a:off x="7179733" y="6129867"/>
            <a:ext cx="2421467" cy="553998"/>
          </a:xfrm>
          <a:prstGeom prst="rect">
            <a:avLst/>
          </a:prstGeom>
          <a:noFill/>
        </p:spPr>
        <p:txBody>
          <a:bodyPr wrap="square" rtlCol="0">
            <a:spAutoFit/>
          </a:bodyPr>
          <a:lstStyle/>
          <a:p>
            <a:pPr algn="ctr"/>
            <a:r>
              <a:rPr lang="en-US" sz="1000" b="1" dirty="0">
                <a:solidFill>
                  <a:schemeClr val="tx2"/>
                </a:solidFill>
              </a:rPr>
              <a:t>This program is endorsed by</a:t>
            </a:r>
            <a:br>
              <a:rPr lang="en-US" sz="1000" b="1" dirty="0">
                <a:solidFill>
                  <a:schemeClr val="tx2"/>
                </a:solidFill>
              </a:rPr>
            </a:br>
            <a:r>
              <a:rPr lang="en-US" sz="1000" b="1" dirty="0">
                <a:solidFill>
                  <a:schemeClr val="tx2"/>
                </a:solidFill>
              </a:rPr>
              <a:t>the Rabbinical Assembly</a:t>
            </a:r>
          </a:p>
          <a:p>
            <a:pPr algn="ctr"/>
            <a:r>
              <a:rPr lang="en-US" sz="1000" b="1" dirty="0">
                <a:solidFill>
                  <a:schemeClr val="tx2"/>
                </a:solidFill>
              </a:rPr>
              <a:t>of Greater Hartford</a:t>
            </a:r>
          </a:p>
        </p:txBody>
      </p:sp>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443551" y="1078173"/>
            <a:ext cx="2450592" cy="364367"/>
          </a:xfrm>
        </p:spPr>
        <p:txBody>
          <a:bodyPr/>
          <a:lstStyle/>
          <a:p>
            <a:r>
              <a:rPr lang="en-US" dirty="0"/>
              <a:t>From past participants:</a:t>
            </a:r>
          </a:p>
        </p:txBody>
      </p:sp>
      <p:sp>
        <p:nvSpPr>
          <p:cNvPr id="28" name="Text Placeholder 27"/>
          <p:cNvSpPr>
            <a:spLocks noGrp="1"/>
          </p:cNvSpPr>
          <p:nvPr>
            <p:ph type="body" sz="quarter" idx="21"/>
          </p:nvPr>
        </p:nvSpPr>
        <p:spPr>
          <a:xfrm>
            <a:off x="3848668" y="849476"/>
            <a:ext cx="2442949" cy="4128924"/>
          </a:xfrm>
        </p:spPr>
        <p:txBody>
          <a:bodyPr anchor="t"/>
          <a:lstStyle/>
          <a:p>
            <a:r>
              <a:rPr lang="en-US" sz="1100" i="1" dirty="0"/>
              <a:t>“Observing </a:t>
            </a:r>
            <a:r>
              <a:rPr lang="en-US" sz="1100" i="1" dirty="0" err="1"/>
              <a:t>Mitzvot</a:t>
            </a:r>
            <a:r>
              <a:rPr lang="en-US" sz="1100" i="1" dirty="0"/>
              <a:t> (commandments) is the primary way Jews live a religious life. We express our search for God and our quest to live in holiness through the observance of Mitzvot. The Mitzvot inspire us by focusing our thoughts and elevating our feelings: they guide us toward behavior imbued with certain values and goals. The observance of Mitzvot shapes our actions and sanctifies our behavior. We make ourselves open to the spirit through the act of fulfilling Mitzvot.”</a:t>
            </a:r>
            <a:endParaRPr lang="en-US" sz="1100" dirty="0"/>
          </a:p>
          <a:p>
            <a:pPr algn="r"/>
            <a:r>
              <a:rPr lang="en-US" sz="1100" dirty="0"/>
              <a:t>-</a:t>
            </a:r>
            <a:r>
              <a:rPr lang="en-US" sz="1000" dirty="0"/>
              <a:t>Rabbi Pamela </a:t>
            </a:r>
            <a:r>
              <a:rPr lang="en-US" sz="1000" dirty="0" err="1"/>
              <a:t>Barmash</a:t>
            </a:r>
            <a:endParaRPr lang="en-US" sz="1000" dirty="0"/>
          </a:p>
          <a:p>
            <a:pPr algn="ctr"/>
            <a:r>
              <a:rPr lang="en-US" sz="1100" b="1" dirty="0"/>
              <a:t>The study of Mitzvot is </a:t>
            </a:r>
            <a:br>
              <a:rPr lang="en-US" sz="1100" b="1" dirty="0"/>
            </a:br>
            <a:r>
              <a:rPr lang="en-US" sz="1100" b="1" dirty="0"/>
              <a:t>the major focus of IBJ.</a:t>
            </a:r>
            <a:endParaRPr lang="en-US" sz="1100" dirty="0"/>
          </a:p>
        </p:txBody>
      </p:sp>
      <p:sp>
        <p:nvSpPr>
          <p:cNvPr id="65" name="Text Placeholder 64"/>
          <p:cNvSpPr>
            <a:spLocks noGrp="1"/>
          </p:cNvSpPr>
          <p:nvPr>
            <p:ph type="body" sz="quarter" idx="24"/>
          </p:nvPr>
        </p:nvSpPr>
        <p:spPr>
          <a:xfrm>
            <a:off x="7262866" y="3984511"/>
            <a:ext cx="2359152" cy="237054"/>
          </a:xfrm>
        </p:spPr>
        <p:txBody>
          <a:bodyPr/>
          <a:lstStyle/>
          <a:p>
            <a:r>
              <a:rPr lang="en-US" dirty="0"/>
              <a:t>Who are our students?</a:t>
            </a:r>
          </a:p>
        </p:txBody>
      </p:sp>
      <p:sp>
        <p:nvSpPr>
          <p:cNvPr id="68" name="Text Placeholder 67"/>
          <p:cNvSpPr>
            <a:spLocks noGrp="1"/>
          </p:cNvSpPr>
          <p:nvPr>
            <p:ph type="body" sz="quarter" idx="28"/>
          </p:nvPr>
        </p:nvSpPr>
        <p:spPr>
          <a:xfrm>
            <a:off x="7249219" y="755967"/>
            <a:ext cx="2359152" cy="237054"/>
          </a:xfrm>
        </p:spPr>
        <p:txBody>
          <a:bodyPr/>
          <a:lstStyle/>
          <a:p>
            <a:r>
              <a:rPr lang="en-US" dirty="0"/>
              <a:t>You will learn about:</a:t>
            </a:r>
          </a:p>
        </p:txBody>
      </p:sp>
      <p:sp>
        <p:nvSpPr>
          <p:cNvPr id="92" name="Text Placeholder 91"/>
          <p:cNvSpPr>
            <a:spLocks noGrp="1"/>
          </p:cNvSpPr>
          <p:nvPr>
            <p:ph type="body" sz="quarter" idx="33"/>
          </p:nvPr>
        </p:nvSpPr>
        <p:spPr>
          <a:xfrm>
            <a:off x="7235571" y="965721"/>
            <a:ext cx="2359152" cy="3005773"/>
          </a:xfrm>
        </p:spPr>
        <p:txBody>
          <a:bodyPr/>
          <a:lstStyle/>
          <a:p>
            <a:pPr lvl="0">
              <a:buFont typeface="Wingdings" panose="05000000000000000000" pitchFamily="2" charset="2"/>
              <a:buChar char=""/>
            </a:pPr>
            <a:r>
              <a:rPr lang="en-US" dirty="0"/>
              <a:t>History and culture of the Jewish people</a:t>
            </a:r>
          </a:p>
          <a:p>
            <a:pPr lvl="0">
              <a:buFont typeface="Wingdings" panose="05000000000000000000" pitchFamily="2" charset="2"/>
              <a:buChar char=""/>
            </a:pPr>
            <a:r>
              <a:rPr lang="en-US" dirty="0"/>
              <a:t>Holy days and festivals</a:t>
            </a:r>
          </a:p>
          <a:p>
            <a:pPr lvl="0">
              <a:buFont typeface="Wingdings" panose="05000000000000000000" pitchFamily="2" charset="2"/>
              <a:buChar char=""/>
            </a:pPr>
            <a:r>
              <a:rPr lang="en-US" dirty="0"/>
              <a:t>Sabbath</a:t>
            </a:r>
          </a:p>
          <a:p>
            <a:pPr lvl="0">
              <a:buFont typeface="Wingdings" panose="05000000000000000000" pitchFamily="2" charset="2"/>
              <a:buChar char=""/>
            </a:pPr>
            <a:r>
              <a:rPr lang="en-US" dirty="0"/>
              <a:t>Passover</a:t>
            </a:r>
          </a:p>
          <a:p>
            <a:pPr lvl="0">
              <a:buFont typeface="Wingdings" panose="05000000000000000000" pitchFamily="2" charset="2"/>
              <a:buChar char=""/>
            </a:pPr>
            <a:r>
              <a:rPr lang="en-US" dirty="0"/>
              <a:t>Jewish concepts of God and ethics</a:t>
            </a:r>
          </a:p>
          <a:p>
            <a:pPr lvl="0">
              <a:buFont typeface="Wingdings" panose="05000000000000000000" pitchFamily="2" charset="2"/>
              <a:buChar char=""/>
            </a:pPr>
            <a:r>
              <a:rPr lang="en-US" dirty="0"/>
              <a:t>Synagogue and its services</a:t>
            </a:r>
          </a:p>
          <a:p>
            <a:pPr lvl="2">
              <a:buFont typeface="Wingdings" panose="05000000000000000000" pitchFamily="2" charset="2"/>
              <a:buChar char=""/>
            </a:pPr>
            <a:r>
              <a:rPr lang="en-US" dirty="0"/>
              <a:t>Life cycle observances including:</a:t>
            </a:r>
            <a:br>
              <a:rPr lang="en-US" dirty="0"/>
            </a:br>
            <a:r>
              <a:rPr lang="en-US" dirty="0"/>
              <a:t>   birth </a:t>
            </a:r>
            <a:br>
              <a:rPr lang="en-US" dirty="0"/>
            </a:br>
            <a:r>
              <a:rPr lang="en-US" dirty="0"/>
              <a:t>   bar &amp; bat mitzvah </a:t>
            </a:r>
            <a:br>
              <a:rPr lang="en-US" dirty="0"/>
            </a:br>
            <a:r>
              <a:rPr lang="en-US" dirty="0"/>
              <a:t>   marriage </a:t>
            </a:r>
            <a:br>
              <a:rPr lang="en-US" dirty="0"/>
            </a:br>
            <a:r>
              <a:rPr lang="en-US" dirty="0"/>
              <a:t>   death</a:t>
            </a:r>
          </a:p>
          <a:p>
            <a:pPr lvl="0">
              <a:buFont typeface="Wingdings" panose="05000000000000000000" pitchFamily="2" charset="2"/>
              <a:buChar char=""/>
            </a:pPr>
            <a:r>
              <a:rPr lang="en-US" dirty="0"/>
              <a:t>Kashrut: the Jewish dietary laws</a:t>
            </a:r>
          </a:p>
          <a:p>
            <a:pPr lvl="0">
              <a:buFont typeface="Wingdings" panose="05000000000000000000" pitchFamily="2" charset="2"/>
              <a:buChar char=""/>
            </a:pPr>
            <a:r>
              <a:rPr lang="en-US" dirty="0"/>
              <a:t>Anti-Semitism and the Holocaust</a:t>
            </a:r>
          </a:p>
          <a:p>
            <a:pPr lvl="0">
              <a:buFont typeface="Wingdings" panose="05000000000000000000" pitchFamily="2" charset="2"/>
              <a:buChar char=""/>
            </a:pPr>
            <a:r>
              <a:rPr lang="en-US" dirty="0"/>
              <a:t>Israel and Zionism</a:t>
            </a:r>
          </a:p>
          <a:p>
            <a:pPr lvl="0">
              <a:buFont typeface="Wingdings" panose="05000000000000000000" pitchFamily="2" charset="2"/>
              <a:buChar char=""/>
            </a:pPr>
            <a:r>
              <a:rPr lang="en-US" dirty="0"/>
              <a:t>Diversity of contemporary Jewish life</a:t>
            </a:r>
          </a:p>
        </p:txBody>
      </p:sp>
      <p:sp>
        <p:nvSpPr>
          <p:cNvPr id="94" name="Text Placeholder 93"/>
          <p:cNvSpPr>
            <a:spLocks noGrp="1"/>
          </p:cNvSpPr>
          <p:nvPr>
            <p:ph type="body" sz="quarter" idx="35"/>
          </p:nvPr>
        </p:nvSpPr>
        <p:spPr>
          <a:xfrm>
            <a:off x="7235571" y="4220570"/>
            <a:ext cx="2359152" cy="2329180"/>
          </a:xfrm>
        </p:spPr>
        <p:txBody>
          <a:bodyPr/>
          <a:lstStyle/>
          <a:p>
            <a:pPr marL="0" indent="0" algn="l">
              <a:buNone/>
            </a:pPr>
            <a:r>
              <a:rPr lang="en-US" dirty="0"/>
              <a:t>The Institute provides educational background for all seeking to learn about Judaism, including:</a:t>
            </a:r>
          </a:p>
        </p:txBody>
      </p:sp>
      <p:sp>
        <p:nvSpPr>
          <p:cNvPr id="8" name="Rectangle 7"/>
          <p:cNvSpPr/>
          <p:nvPr/>
        </p:nvSpPr>
        <p:spPr>
          <a:xfrm>
            <a:off x="386713" y="1507850"/>
            <a:ext cx="659450" cy="707886"/>
          </a:xfrm>
          <a:prstGeom prst="rect">
            <a:avLst/>
          </a:prstGeom>
        </p:spPr>
        <p:txBody>
          <a:bodyPr wrap="square">
            <a:spAutoFit/>
          </a:bodyPr>
          <a:lstStyle/>
          <a:p>
            <a:r>
              <a:rPr lang="en-US" sz="4000" dirty="0">
                <a:solidFill>
                  <a:schemeClr val="accent1"/>
                </a:solidFill>
              </a:rPr>
              <a:t>“</a:t>
            </a:r>
          </a:p>
        </p:txBody>
      </p:sp>
      <p:sp>
        <p:nvSpPr>
          <p:cNvPr id="22" name="Rectangle 21"/>
          <p:cNvSpPr/>
          <p:nvPr/>
        </p:nvSpPr>
        <p:spPr>
          <a:xfrm rot="10800000">
            <a:off x="1630624" y="4181209"/>
            <a:ext cx="659450" cy="707886"/>
          </a:xfrm>
          <a:prstGeom prst="rect">
            <a:avLst/>
          </a:prstGeom>
        </p:spPr>
        <p:txBody>
          <a:bodyPr wrap="square">
            <a:spAutoFit/>
          </a:bodyPr>
          <a:lstStyle/>
          <a:p>
            <a:r>
              <a:rPr lang="en-US" sz="4000" dirty="0">
                <a:solidFill>
                  <a:schemeClr val="accent1"/>
                </a:solidFill>
              </a:rPr>
              <a:t>“</a:t>
            </a:r>
          </a:p>
        </p:txBody>
      </p:sp>
      <p:sp>
        <p:nvSpPr>
          <p:cNvPr id="23" name="Rectangle 22"/>
          <p:cNvSpPr/>
          <p:nvPr/>
        </p:nvSpPr>
        <p:spPr>
          <a:xfrm>
            <a:off x="398574" y="3062794"/>
            <a:ext cx="659450" cy="707886"/>
          </a:xfrm>
          <a:prstGeom prst="rect">
            <a:avLst/>
          </a:prstGeom>
        </p:spPr>
        <p:txBody>
          <a:bodyPr wrap="square">
            <a:spAutoFit/>
          </a:bodyPr>
          <a:lstStyle/>
          <a:p>
            <a:r>
              <a:rPr lang="en-US" sz="4000" dirty="0">
                <a:solidFill>
                  <a:schemeClr val="accent1"/>
                </a:solidFill>
              </a:rPr>
              <a:t>“</a:t>
            </a:r>
          </a:p>
        </p:txBody>
      </p:sp>
      <p:sp>
        <p:nvSpPr>
          <p:cNvPr id="24" name="Rectangle 23"/>
          <p:cNvSpPr/>
          <p:nvPr/>
        </p:nvSpPr>
        <p:spPr>
          <a:xfrm rot="10800000">
            <a:off x="718830" y="2362685"/>
            <a:ext cx="659450" cy="707886"/>
          </a:xfrm>
          <a:prstGeom prst="rect">
            <a:avLst/>
          </a:prstGeom>
        </p:spPr>
        <p:txBody>
          <a:bodyPr wrap="square">
            <a:spAutoFit/>
          </a:bodyPr>
          <a:lstStyle/>
          <a:p>
            <a:r>
              <a:rPr lang="en-US" sz="4000" dirty="0">
                <a:solidFill>
                  <a:schemeClr val="accent1"/>
                </a:solidFill>
              </a:rPr>
              <a:t>“</a:t>
            </a:r>
          </a:p>
        </p:txBody>
      </p:sp>
      <p:sp>
        <p:nvSpPr>
          <p:cNvPr id="3" name="Rectangle 2"/>
          <p:cNvSpPr/>
          <p:nvPr/>
        </p:nvSpPr>
        <p:spPr>
          <a:xfrm>
            <a:off x="7404100" y="4717984"/>
            <a:ext cx="2324100" cy="2031325"/>
          </a:xfrm>
          <a:prstGeom prst="rect">
            <a:avLst/>
          </a:prstGeom>
        </p:spPr>
        <p:txBody>
          <a:bodyPr wrap="square">
            <a:spAutoFit/>
          </a:bodyPr>
          <a:lstStyle/>
          <a:p>
            <a:r>
              <a:rPr lang="en-US" sz="900" dirty="0"/>
              <a:t>Jews who never had the opportunity of a Jewish education in their youth.</a:t>
            </a:r>
          </a:p>
          <a:p>
            <a:endParaRPr lang="en-US" sz="900" dirty="0"/>
          </a:p>
          <a:p>
            <a:r>
              <a:rPr lang="en-US" sz="900" dirty="0"/>
              <a:t>Prospective Jews-by-Choice who need to meet the academic requirements of conversion to Judaism.</a:t>
            </a:r>
          </a:p>
          <a:p>
            <a:endParaRPr lang="en-US" sz="900" dirty="0"/>
          </a:p>
          <a:p>
            <a:r>
              <a:rPr lang="en-US" sz="900" dirty="0"/>
              <a:t>Individuals who want to better understand the religion of their significant other or a family member.</a:t>
            </a:r>
          </a:p>
          <a:p>
            <a:endParaRPr lang="en-US" sz="900" dirty="0"/>
          </a:p>
          <a:p>
            <a:r>
              <a:rPr lang="en-US" sz="900" dirty="0"/>
              <a:t>Non-Jews who may have an intellectual curiosity about the mother faith of both Christianity and Islam.</a:t>
            </a:r>
          </a:p>
        </p:txBody>
      </p:sp>
      <p:pic>
        <p:nvPicPr>
          <p:cNvPr id="5" name="Picture 2" descr="http://www.frumsatire.net/wp-content/uploads/2011/09/woman-blowing-shofa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275" y="5088467"/>
            <a:ext cx="2447925" cy="1667932"/>
          </a:xfrm>
          <a:prstGeom prst="rect">
            <a:avLst/>
          </a:prstGeom>
          <a:noFill/>
          <a:extLst>
            <a:ext uri="{909E8E84-426E-40dd-AFC4-6F175D3DCCD1}">
              <a14:hiddenFill xmlns="" xmlns:a14="http://schemas.microsoft.com/office/drawing/2010/main" xmlns:mv="urn:schemas-microsoft-com:mac:vml" xmlns:mc="http://schemas.openxmlformats.org/markup-compatibility/2006">
                <a:solidFill>
                  <a:srgbClr val="FFFFFF"/>
                </a:solidFill>
              </a14:hiddenFill>
            </a:ext>
          </a:extLst>
        </p:spPr>
      </p:pic>
      <p:pic>
        <p:nvPicPr>
          <p:cNvPr id="6" name="Picture 5"/>
          <p:cNvPicPr>
            <a:picLocks noChangeAspect="1"/>
          </p:cNvPicPr>
          <p:nvPr/>
        </p:nvPicPr>
        <p:blipFill>
          <a:blip r:embed="rId3"/>
          <a:stretch>
            <a:fillRect/>
          </a:stretch>
        </p:blipFill>
        <p:spPr>
          <a:xfrm>
            <a:off x="381000" y="4906439"/>
            <a:ext cx="279400" cy="1135626"/>
          </a:xfrm>
          <a:prstGeom prst="rect">
            <a:avLst/>
          </a:prstGeom>
        </p:spPr>
      </p:pic>
      <p:pic>
        <p:nvPicPr>
          <p:cNvPr id="9" name="Picture 8"/>
          <p:cNvPicPr>
            <a:picLocks noChangeAspect="1"/>
          </p:cNvPicPr>
          <p:nvPr/>
        </p:nvPicPr>
        <p:blipFill>
          <a:blip r:embed="rId3">
            <a:alphaModFix/>
          </a:blip>
          <a:stretch>
            <a:fillRect/>
          </a:stretch>
        </p:blipFill>
        <p:spPr>
          <a:xfrm flipH="1" flipV="1">
            <a:off x="2514597" y="5638798"/>
            <a:ext cx="329765" cy="829732"/>
          </a:xfrm>
          <a:prstGeom prst="rect">
            <a:avLst/>
          </a:prstGeom>
        </p:spPr>
      </p:pic>
      <p:sp>
        <p:nvSpPr>
          <p:cNvPr id="7" name="Text Placeholder 6"/>
          <p:cNvSpPr>
            <a:spLocks noGrp="1"/>
          </p:cNvSpPr>
          <p:nvPr>
            <p:ph type="body" sz="quarter" idx="31"/>
          </p:nvPr>
        </p:nvSpPr>
        <p:spPr>
          <a:xfrm>
            <a:off x="598488" y="1657350"/>
            <a:ext cx="2451100" cy="4963996"/>
          </a:xfrm>
        </p:spPr>
        <p:txBody>
          <a:bodyPr/>
          <a:lstStyle/>
          <a:p>
            <a:pPr marL="0" indent="0">
              <a:buNone/>
            </a:pPr>
            <a:r>
              <a:rPr lang="en-US" sz="1200" dirty="0"/>
              <a:t>I found The Basic Judaism class with Rabbi Plavin to be very informative and easy to follow. I particularly enjoyed the way he pulled our class together like the new family we were beginning to form.</a:t>
            </a:r>
          </a:p>
          <a:p>
            <a:pPr marL="0" indent="0">
              <a:buNone/>
            </a:pPr>
            <a:endParaRPr lang="en-US" sz="1200" dirty="0"/>
          </a:p>
          <a:p>
            <a:pPr marL="0" indent="0">
              <a:buNone/>
            </a:pPr>
            <a:r>
              <a:rPr lang="en-US" sz="1200" dirty="0"/>
              <a:t>I found the class and Rabbi Plavin to be warm and inviting to new comers as well as patient and kind. I found him to be extremely tolerant and accepting of people and their beliefs. Through this class </a:t>
            </a:r>
            <a:r>
              <a:rPr lang="en-US" sz="1200" b="1" dirty="0"/>
              <a:t>I found myself falling in love with Judaism</a:t>
            </a:r>
            <a:r>
              <a:rPr lang="en-US" sz="1200" dirty="0"/>
              <a:t>.</a:t>
            </a:r>
          </a:p>
          <a:p>
            <a:pPr marL="0" indent="0">
              <a:buNone/>
            </a:pPr>
            <a:endParaRPr lang="en-US" sz="1200" dirty="0"/>
          </a:p>
          <a:p>
            <a:pPr marL="0" indent="0">
              <a:buNone/>
            </a:pPr>
            <a:r>
              <a:rPr lang="en-US" sz="1200" dirty="0"/>
              <a:t>Thank you </a:t>
            </a:r>
            <a:r>
              <a:rPr lang="en-US" sz="1200" u="sng" dirty="0"/>
              <a:t>so</a:t>
            </a:r>
            <a:r>
              <a:rPr lang="en-US" sz="1200" dirty="0"/>
              <a:t> much  for facilitating the wonderful class....It was truly a once-in-a-lifetime learning experience. ..I couldn't have asked for a better teacher or better introduction to this religion I have chosen!</a:t>
            </a:r>
            <a:r>
              <a:rPr lang="en-US" sz="1200" dirty="0">
                <a:solidFill>
                  <a:schemeClr val="accent1"/>
                </a:solidFill>
              </a:rPr>
              <a:t> </a:t>
            </a:r>
            <a:endParaRPr lang="en-US" sz="1200" dirty="0"/>
          </a:p>
          <a:p>
            <a:pPr marL="0" indent="0">
              <a:buNone/>
            </a:pPr>
            <a:endParaRPr lang="en-US" sz="1200" dirty="0"/>
          </a:p>
        </p:txBody>
      </p:sp>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S103461832">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TvlRedBlutri.potx" id="{4977B726-3B8F-42AA-A775-DA2013E2240D}" vid="{DC246A5D-CD36-402A-887F-BF1606EB8D32}"/>
    </a:ext>
  </a:extLst>
</a:theme>
</file>

<file path=ppt/theme/theme2.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697BCC8-D211-4D53-9AC8-8E6F46FD37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TS103461832</Template>
  <TotalTime>0</TotalTime>
  <Words>788</Words>
  <Application>Microsoft Office PowerPoint</Application>
  <PresentationFormat>Custom</PresentationFormat>
  <Paragraphs>62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TS103461832</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6</cp:revision>
  <cp:lastPrinted>2016-06-21T21:21:38Z</cp:lastPrinted>
  <dcterms:created xsi:type="dcterms:W3CDTF">2016-06-21T21:13:33Z</dcterms:created>
  <dcterms:modified xsi:type="dcterms:W3CDTF">2016-11-10T00:30:27Z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TC034618329991</vt:lpwstr>
  </property>
</Properties>
</file>